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3" d="100"/>
          <a:sy n="93" d="100"/>
        </p:scale>
        <p:origin x="77" y="211"/>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25.png>
</file>

<file path=ppt/media/image29.jpeg>
</file>

<file path=ppt/media/image3.png>
</file>

<file path=ppt/media/image32.jpeg>
</file>

<file path=ppt/media/image35.jpeg>
</file>

<file path=ppt/media/image4.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emf"/></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Zhezheng</a:t>
            </a:r>
          </a:p>
          <a:p>
            <a:r>
              <a:rPr lang="en-US" dirty="0">
                <a:solidFill>
                  <a:schemeClr val="bg2"/>
                </a:solidFill>
                <a:latin typeface="Abadi" panose="020B0604020104020204" pitchFamily="34" charset="0"/>
                <a:ea typeface="SF Pro" pitchFamily="2" charset="0"/>
                <a:cs typeface="SF Pro" pitchFamily="2" charset="0"/>
              </a:rPr>
              <a:t>2024/09/11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pPr algn="l"/>
            <a:endParaRPr lang="en-CA" sz="2000" b="0" i="0" u="none" strike="noStrike" baseline="0" dirty="0">
              <a:solidFill>
                <a:srgbClr val="000000"/>
              </a:solidFill>
              <a:latin typeface="Abadi" panose="020B0604020104020204" pitchFamily="34" charset="0"/>
            </a:endParaRPr>
          </a:p>
          <a:p>
            <a:r>
              <a:rPr lang="en-US" altLang="zh-CN" sz="2000" b="0" i="0" u="none" strike="noStrike" baseline="0" dirty="0">
                <a:solidFill>
                  <a:srgbClr val="292929"/>
                </a:solidFill>
                <a:latin typeface="Abadi" panose="020B0604020104020204" pitchFamily="34" charset="0"/>
              </a:rPr>
              <a:t>P</a:t>
            </a:r>
            <a:r>
              <a:rPr lang="en-US" sz="2000" b="0" i="0" u="none" strike="noStrike" baseline="0" dirty="0">
                <a:solidFill>
                  <a:srgbClr val="292929"/>
                </a:solidFill>
                <a:latin typeface="Abadi" panose="020B0604020104020204" pitchFamily="34" charset="0"/>
              </a:rPr>
              <a:t>erformed exploratory data analysis and determined the training labels.</a:t>
            </a:r>
          </a:p>
          <a:p>
            <a:r>
              <a:rPr lang="en-US" altLang="zh-CN" sz="2000" dirty="0">
                <a:solidFill>
                  <a:srgbClr val="292929"/>
                </a:solidFill>
                <a:latin typeface="Abadi" panose="020B0604020104020204" pitchFamily="34" charset="0"/>
              </a:rPr>
              <a:t>C</a:t>
            </a:r>
            <a:r>
              <a:rPr lang="en-US" sz="2000" b="0" i="0" u="none" strike="noStrike" baseline="0" dirty="0">
                <a:solidFill>
                  <a:srgbClr val="292929"/>
                </a:solidFill>
                <a:latin typeface="Abadi" panose="020B0604020104020204" pitchFamily="34" charset="0"/>
              </a:rPr>
              <a:t>alculated the number of launches at each site, and the number and occurrence of each orbits</a:t>
            </a:r>
          </a:p>
          <a:p>
            <a:r>
              <a:rPr lang="en-US" altLang="zh-CN" sz="2000" b="0" i="0" u="none" strike="noStrike" baseline="0" dirty="0">
                <a:solidFill>
                  <a:srgbClr val="292929"/>
                </a:solidFill>
                <a:latin typeface="Abadi" panose="020B0604020104020204" pitchFamily="34" charset="0"/>
              </a:rPr>
              <a:t>C</a:t>
            </a:r>
            <a:r>
              <a:rPr lang="en-US" sz="2000" b="0" i="0" u="none" strike="noStrike" baseline="0" dirty="0">
                <a:solidFill>
                  <a:srgbClr val="292929"/>
                </a:solidFill>
                <a:latin typeface="Abadi" panose="020B0604020104020204" pitchFamily="34" charset="0"/>
              </a:rPr>
              <a:t>reated landing outcome label from outcome column and exported the results to csv.</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76865"/>
            <a:ext cx="9745589" cy="4900098"/>
          </a:xfrm>
          <a:prstGeom prst="rect">
            <a:avLst/>
          </a:prstGeom>
        </p:spPr>
        <p:txBody>
          <a:bodyPr lIns="91440" tIns="45720" rIns="91440" bIns="45720" anchor="t"/>
          <a:lstStyle/>
          <a:p>
            <a:pPr algn="l"/>
            <a:endParaRPr lang="en-CA" sz="1800" b="0" i="0" u="none" strike="noStrike" baseline="0" dirty="0">
              <a:solidFill>
                <a:srgbClr val="000000"/>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We explored the data by visualizing the relationship between flight number and launch Site, payload and launch site, success rate of each orbit type, flight number and orbit type, the launch success yearly trend. </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D903AD6D-8A15-320F-6430-17F594776C47}"/>
              </a:ext>
            </a:extLst>
          </p:cNvPr>
          <p:cNvPicPr>
            <a:picLocks noChangeAspect="1"/>
          </p:cNvPicPr>
          <p:nvPr/>
        </p:nvPicPr>
        <p:blipFill>
          <a:blip r:embed="rId3"/>
          <a:stretch>
            <a:fillRect/>
          </a:stretch>
        </p:blipFill>
        <p:spPr>
          <a:xfrm>
            <a:off x="727321" y="2771139"/>
            <a:ext cx="4232319" cy="3300153"/>
          </a:xfrm>
          <a:prstGeom prst="rect">
            <a:avLst/>
          </a:prstGeom>
        </p:spPr>
      </p:pic>
      <p:pic>
        <p:nvPicPr>
          <p:cNvPr id="8" name="Picture 7">
            <a:extLst>
              <a:ext uri="{FF2B5EF4-FFF2-40B4-BE49-F238E27FC236}">
                <a16:creationId xmlns:a16="http://schemas.microsoft.com/office/drawing/2014/main" id="{8E3428F8-2565-88E4-8325-CDB708E37BC0}"/>
              </a:ext>
            </a:extLst>
          </p:cNvPr>
          <p:cNvPicPr>
            <a:picLocks noChangeAspect="1"/>
          </p:cNvPicPr>
          <p:nvPr/>
        </p:nvPicPr>
        <p:blipFill>
          <a:blip r:embed="rId4"/>
          <a:stretch>
            <a:fillRect/>
          </a:stretch>
        </p:blipFill>
        <p:spPr>
          <a:xfrm>
            <a:off x="5436826" y="2816860"/>
            <a:ext cx="5985164" cy="3208713"/>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•Load the SpaceX dataset into a PostgreSQL database,</a:t>
            </a:r>
          </a:p>
          <a:p>
            <a:pPr>
              <a:lnSpc>
                <a:spcPct val="100000"/>
              </a:lnSpc>
              <a:spcBef>
                <a:spcPts val="1400"/>
              </a:spcBef>
            </a:pPr>
            <a:r>
              <a:rPr lang="en-US" sz="2200" dirty="0">
                <a:solidFill>
                  <a:schemeClr val="accent3">
                    <a:lumMod val="25000"/>
                  </a:schemeClr>
                </a:solidFill>
                <a:latin typeface="Abadi"/>
              </a:rPr>
              <a:t>•</a:t>
            </a:r>
            <a:r>
              <a:rPr lang="en-US" sz="2200" dirty="0" err="1">
                <a:solidFill>
                  <a:schemeClr val="accent3">
                    <a:lumMod val="25000"/>
                  </a:schemeClr>
                </a:solidFill>
                <a:latin typeface="Abadi"/>
              </a:rPr>
              <a:t>Apply</a:t>
            </a:r>
            <a:r>
              <a:rPr lang="en-US" altLang="zh-CN" sz="2200" dirty="0" err="1">
                <a:solidFill>
                  <a:schemeClr val="accent3">
                    <a:lumMod val="25000"/>
                  </a:schemeClr>
                </a:solidFill>
                <a:latin typeface="Abadi"/>
              </a:rPr>
              <a:t>ed</a:t>
            </a:r>
            <a:r>
              <a:rPr lang="en-US" sz="2200" dirty="0">
                <a:solidFill>
                  <a:schemeClr val="accent3">
                    <a:lumMod val="25000"/>
                  </a:schemeClr>
                </a:solidFill>
                <a:latin typeface="Abadi"/>
              </a:rPr>
              <a:t> EDA and SQL to gain insights from the data. We write queries </a:t>
            </a:r>
            <a:r>
              <a:rPr lang="en-US" sz="2200" dirty="0" err="1">
                <a:solidFill>
                  <a:schemeClr val="accent3">
                    <a:lumMod val="25000"/>
                  </a:schemeClr>
                </a:solidFill>
                <a:latin typeface="Abadi"/>
              </a:rPr>
              <a:t>toFor</a:t>
            </a:r>
            <a:r>
              <a:rPr lang="en-US" sz="2200" dirty="0">
                <a:solidFill>
                  <a:schemeClr val="accent3">
                    <a:lumMod val="25000"/>
                  </a:schemeClr>
                </a:solidFill>
                <a:latin typeface="Abadi"/>
              </a:rPr>
              <a:t> example:</a:t>
            </a:r>
          </a:p>
          <a:p>
            <a:pPr marL="0" indent="0">
              <a:lnSpc>
                <a:spcPct val="100000"/>
              </a:lnSpc>
              <a:spcBef>
                <a:spcPts val="1400"/>
              </a:spcBef>
              <a:buNone/>
            </a:pPr>
            <a:r>
              <a:rPr lang="en-US" sz="2200" dirty="0">
                <a:solidFill>
                  <a:schemeClr val="accent3">
                    <a:lumMod val="25000"/>
                  </a:schemeClr>
                </a:solidFill>
                <a:latin typeface="Abadi"/>
              </a:rPr>
              <a:t>-Names of unique launch sites in space missions.</a:t>
            </a:r>
          </a:p>
          <a:p>
            <a:pPr marL="0" indent="0">
              <a:lnSpc>
                <a:spcPct val="100000"/>
              </a:lnSpc>
              <a:spcBef>
                <a:spcPts val="1400"/>
              </a:spcBef>
              <a:buNone/>
            </a:pPr>
            <a:r>
              <a:rPr lang="en-US" sz="2200" dirty="0">
                <a:solidFill>
                  <a:schemeClr val="accent3">
                    <a:lumMod val="25000"/>
                  </a:schemeClr>
                </a:solidFill>
                <a:latin typeface="Abadi"/>
              </a:rPr>
              <a:t>-Total number of successful and failed mission results</a:t>
            </a:r>
          </a:p>
          <a:p>
            <a:pPr marL="0" indent="0">
              <a:lnSpc>
                <a:spcPct val="100000"/>
              </a:lnSpc>
              <a:spcBef>
                <a:spcPts val="1400"/>
              </a:spcBef>
              <a:buNone/>
            </a:pPr>
            <a:r>
              <a:rPr lang="en-US" sz="2200" dirty="0">
                <a:solidFill>
                  <a:schemeClr val="accent3">
                    <a:lumMod val="25000"/>
                  </a:schemeClr>
                </a:solidFill>
                <a:latin typeface="Abadi"/>
              </a:rPr>
              <a:t>-Failed landing results of unmanned spacecraft, its booster version, and the launch site name.</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gn="l"/>
            <a:endParaRPr lang="en-CA" sz="1800" b="0" i="0" u="none" strike="noStrike" baseline="0" dirty="0">
              <a:solidFill>
                <a:srgbClr val="000000"/>
              </a:solidFill>
              <a:latin typeface="Arial" panose="020B0604020202020204" pitchFamily="34" charset="0"/>
            </a:endParaRPr>
          </a:p>
          <a:p>
            <a:r>
              <a:rPr lang="en-US" sz="1800" b="0" i="0" u="none" strike="noStrike" baseline="0" dirty="0">
                <a:solidFill>
                  <a:srgbClr val="292929"/>
                </a:solidFill>
                <a:latin typeface="Abadi" panose="020B0604020104020204" pitchFamily="34" charset="0"/>
              </a:rPr>
              <a:t>We built an interactive dashboard with </a:t>
            </a:r>
            <a:r>
              <a:rPr lang="en-US" sz="1800" b="0" i="0" u="none" strike="noStrike" baseline="0" dirty="0" err="1">
                <a:solidFill>
                  <a:srgbClr val="292929"/>
                </a:solidFill>
                <a:latin typeface="Abadi" panose="020B0604020104020204" pitchFamily="34" charset="0"/>
              </a:rPr>
              <a:t>Plotly</a:t>
            </a:r>
            <a:r>
              <a:rPr lang="en-US" sz="1800" b="0" i="0" u="none" strike="noStrike" baseline="0" dirty="0">
                <a:solidFill>
                  <a:srgbClr val="292929"/>
                </a:solidFill>
                <a:latin typeface="Abadi" panose="020B0604020104020204" pitchFamily="34" charset="0"/>
              </a:rPr>
              <a:t> dash</a:t>
            </a:r>
          </a:p>
          <a:p>
            <a:r>
              <a:rPr lang="en-US" sz="1800" b="0" i="0" u="none" strike="noStrike" baseline="0" dirty="0">
                <a:solidFill>
                  <a:srgbClr val="292929"/>
                </a:solidFill>
                <a:latin typeface="Abadi" panose="020B0604020104020204" pitchFamily="34" charset="0"/>
              </a:rPr>
              <a:t>We plotted pie charts showing the total launches by a certain sites</a:t>
            </a:r>
          </a:p>
          <a:p>
            <a:r>
              <a:rPr lang="en-US" sz="1800" b="0" i="0" u="none" strike="noStrike" baseline="0" dirty="0">
                <a:solidFill>
                  <a:srgbClr val="292929"/>
                </a:solidFill>
                <a:latin typeface="Abadi" panose="020B0604020104020204" pitchFamily="34" charset="0"/>
              </a:rPr>
              <a:t>We plotted scatter graph showing the relationship with Outcome and Payload Mass (Kg) for the different booster version.</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gn="l"/>
            <a:endParaRPr lang="en-CA" sz="1800" b="0" i="0" u="none" strike="noStrike" baseline="0" dirty="0">
              <a:solidFill>
                <a:srgbClr val="000000"/>
              </a:solidFill>
              <a:latin typeface="Arial" panose="020B0604020202020204" pitchFamily="34" charset="0"/>
            </a:endParaRPr>
          </a:p>
          <a:p>
            <a:r>
              <a:rPr lang="en-US" sz="1800" b="0" i="0" u="none" strike="noStrike" baseline="0" dirty="0">
                <a:solidFill>
                  <a:srgbClr val="292929"/>
                </a:solidFill>
                <a:latin typeface="Abadi" panose="020B0604020104020204" pitchFamily="34" charset="0"/>
              </a:rPr>
              <a:t>We loaded the data using </a:t>
            </a:r>
            <a:r>
              <a:rPr lang="en-US" sz="1800" b="0" i="0" u="none" strike="noStrike" baseline="0" dirty="0" err="1">
                <a:solidFill>
                  <a:srgbClr val="292929"/>
                </a:solidFill>
                <a:latin typeface="Abadi" panose="020B0604020104020204" pitchFamily="34" charset="0"/>
              </a:rPr>
              <a:t>numpyand</a:t>
            </a:r>
            <a:r>
              <a:rPr lang="en-US" sz="1800" b="0" i="0" u="none" strike="noStrike" baseline="0" dirty="0">
                <a:solidFill>
                  <a:srgbClr val="292929"/>
                </a:solidFill>
                <a:latin typeface="Abadi" panose="020B0604020104020204" pitchFamily="34" charset="0"/>
              </a:rPr>
              <a:t> pandas, transformed the data, split our data into training and testing.</a:t>
            </a:r>
          </a:p>
          <a:p>
            <a:r>
              <a:rPr lang="en-US" sz="1800" b="0" i="0" u="none" strike="noStrike" baseline="0" dirty="0">
                <a:solidFill>
                  <a:srgbClr val="292929"/>
                </a:solidFill>
                <a:latin typeface="Abadi" panose="020B0604020104020204" pitchFamily="34" charset="0"/>
              </a:rPr>
              <a:t>We built different machine learning models and tune different hyperparameters using </a:t>
            </a:r>
            <a:r>
              <a:rPr lang="en-US" sz="1800" b="0" i="0" u="none" strike="noStrike" baseline="0" dirty="0" err="1">
                <a:solidFill>
                  <a:srgbClr val="292929"/>
                </a:solidFill>
                <a:latin typeface="Abadi" panose="020B0604020104020204" pitchFamily="34" charset="0"/>
              </a:rPr>
              <a:t>GridSearchCV</a:t>
            </a:r>
            <a:r>
              <a:rPr lang="en-US" sz="1800" b="0" i="0" u="none" strike="noStrike" baseline="0" dirty="0">
                <a:solidFill>
                  <a:srgbClr val="292929"/>
                </a:solidFill>
                <a:latin typeface="Abadi" panose="020B0604020104020204" pitchFamily="34" charset="0"/>
              </a:rPr>
              <a:t>.</a:t>
            </a:r>
          </a:p>
          <a:p>
            <a:r>
              <a:rPr lang="en-US" sz="1800" b="0" i="0" u="none" strike="noStrike" baseline="0" dirty="0">
                <a:solidFill>
                  <a:srgbClr val="292929"/>
                </a:solidFill>
                <a:latin typeface="Abadi" panose="020B0604020104020204" pitchFamily="34" charset="0"/>
              </a:rPr>
              <a:t>We used accuracy as the metric for our model, improved the model using feature engineering and algorithm tuning.</a:t>
            </a:r>
          </a:p>
          <a:p>
            <a:r>
              <a:rPr lang="en-US" sz="1800" b="0" i="0" u="none" strike="noStrike" baseline="0" dirty="0">
                <a:solidFill>
                  <a:srgbClr val="292929"/>
                </a:solidFill>
                <a:latin typeface="Abadi" panose="020B0604020104020204" pitchFamily="34" charset="0"/>
              </a:rPr>
              <a:t>We found the best performing classification model.</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F0B10323-57F6-4F08-471C-77F8579F56AF}"/>
              </a:ext>
            </a:extLst>
          </p:cNvPr>
          <p:cNvPicPr>
            <a:picLocks noChangeAspect="1"/>
          </p:cNvPicPr>
          <p:nvPr/>
        </p:nvPicPr>
        <p:blipFill>
          <a:blip r:embed="rId3"/>
          <a:stretch>
            <a:fillRect/>
          </a:stretch>
        </p:blipFill>
        <p:spPr>
          <a:xfrm>
            <a:off x="382852" y="1899531"/>
            <a:ext cx="11075120" cy="3904299"/>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6056BA60-DF03-2DB3-08AA-27279D26156E}"/>
              </a:ext>
            </a:extLst>
          </p:cNvPr>
          <p:cNvPicPr>
            <a:picLocks noChangeAspect="1"/>
          </p:cNvPicPr>
          <p:nvPr/>
        </p:nvPicPr>
        <p:blipFill>
          <a:blip r:embed="rId3"/>
          <a:stretch>
            <a:fillRect/>
          </a:stretch>
        </p:blipFill>
        <p:spPr>
          <a:xfrm>
            <a:off x="2808012" y="2390213"/>
            <a:ext cx="6018415" cy="172073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E7BBAD52-105F-3BD5-4D9B-782E45239642}"/>
              </a:ext>
            </a:extLst>
          </p:cNvPr>
          <p:cNvPicPr>
            <a:picLocks noChangeAspect="1"/>
          </p:cNvPicPr>
          <p:nvPr/>
        </p:nvPicPr>
        <p:blipFill>
          <a:blip r:embed="rId3"/>
          <a:stretch>
            <a:fillRect/>
          </a:stretch>
        </p:blipFill>
        <p:spPr>
          <a:xfrm>
            <a:off x="2403527" y="1896011"/>
            <a:ext cx="6849687" cy="3757353"/>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0DB38CAD-A1BC-33F3-440A-3F8650E8918E}"/>
              </a:ext>
            </a:extLst>
          </p:cNvPr>
          <p:cNvPicPr>
            <a:picLocks noChangeAspect="1"/>
          </p:cNvPicPr>
          <p:nvPr/>
        </p:nvPicPr>
        <p:blipFill>
          <a:blip r:embed="rId3"/>
          <a:stretch>
            <a:fillRect/>
          </a:stretch>
        </p:blipFill>
        <p:spPr>
          <a:xfrm>
            <a:off x="1178312" y="3423424"/>
            <a:ext cx="9144000" cy="1837113"/>
          </a:xfrm>
          <a:prstGeom prst="rect">
            <a:avLst/>
          </a:prstGeom>
        </p:spPr>
      </p:pic>
      <p:sp>
        <p:nvSpPr>
          <p:cNvPr id="8" name="TextBox 7">
            <a:extLst>
              <a:ext uri="{FF2B5EF4-FFF2-40B4-BE49-F238E27FC236}">
                <a16:creationId xmlns:a16="http://schemas.microsoft.com/office/drawing/2014/main" id="{BE19A7B4-530D-FA71-ED6C-0F60591CCBDF}"/>
              </a:ext>
            </a:extLst>
          </p:cNvPr>
          <p:cNvSpPr txBox="1"/>
          <p:nvPr/>
        </p:nvSpPr>
        <p:spPr>
          <a:xfrm>
            <a:off x="1869688" y="1680519"/>
            <a:ext cx="7271523" cy="1361911"/>
          </a:xfrm>
          <a:prstGeom prst="rect">
            <a:avLst/>
          </a:prstGeom>
          <a:noFill/>
        </p:spPr>
        <p:txBody>
          <a:bodyPr wrap="square">
            <a:spAutoFit/>
          </a:bodyPr>
          <a:lstStyle/>
          <a:p>
            <a:pPr algn="l"/>
            <a:endParaRPr lang="en-CA" sz="1050" b="0" i="0" u="none" strike="noStrike" baseline="0" dirty="0">
              <a:solidFill>
                <a:srgbClr val="000000"/>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080D899E-285D-DFFB-AB8E-F10A3E8949DA}"/>
              </a:ext>
            </a:extLst>
          </p:cNvPr>
          <p:cNvPicPr>
            <a:picLocks noChangeAspect="1"/>
          </p:cNvPicPr>
          <p:nvPr/>
        </p:nvPicPr>
        <p:blipFill>
          <a:blip r:embed="rId3"/>
          <a:stretch>
            <a:fillRect/>
          </a:stretch>
        </p:blipFill>
        <p:spPr>
          <a:xfrm>
            <a:off x="1472436" y="2191215"/>
            <a:ext cx="9110749" cy="18288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gn="l"/>
            <a:endParaRPr lang="en-CA" sz="1800" b="0" i="0" u="none" strike="noStrike" baseline="0" dirty="0">
              <a:solidFill>
                <a:srgbClr val="000000"/>
              </a:solidFill>
              <a:latin typeface="Abadi" panose="020B0604020104020204" pitchFamily="34" charset="0"/>
            </a:endParaRPr>
          </a:p>
          <a:p>
            <a:r>
              <a:rPr lang="en-US" sz="1800" b="0" i="0" u="none" strike="noStrike" baseline="0" dirty="0">
                <a:solidFill>
                  <a:srgbClr val="000000"/>
                </a:solidFill>
                <a:latin typeface="Abadi" panose="020B0604020104020204" pitchFamily="34" charset="0"/>
              </a:rPr>
              <a:t>From the plot, we can observe that success rate since 2013 kept on increasing till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CE1CB268-05D4-96D9-651E-457AF54D8E79}"/>
              </a:ext>
            </a:extLst>
          </p:cNvPr>
          <p:cNvPicPr>
            <a:picLocks noChangeAspect="1"/>
          </p:cNvPicPr>
          <p:nvPr/>
        </p:nvPicPr>
        <p:blipFill>
          <a:blip r:embed="rId3"/>
          <a:stretch>
            <a:fillRect/>
          </a:stretch>
        </p:blipFill>
        <p:spPr>
          <a:xfrm>
            <a:off x="5300447" y="2371194"/>
            <a:ext cx="5985164" cy="320871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D4A14227-CBCB-98DB-54D0-ED26ED092ECE}"/>
              </a:ext>
            </a:extLst>
          </p:cNvPr>
          <p:cNvPicPr>
            <a:picLocks noChangeAspect="1"/>
          </p:cNvPicPr>
          <p:nvPr/>
        </p:nvPicPr>
        <p:blipFill>
          <a:blip r:embed="rId3"/>
          <a:stretch>
            <a:fillRect/>
          </a:stretch>
        </p:blipFill>
        <p:spPr>
          <a:xfrm>
            <a:off x="2345945" y="1546004"/>
            <a:ext cx="7154893" cy="402126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pic>
        <p:nvPicPr>
          <p:cNvPr id="6" name="Content Placeholder 5">
            <a:extLst>
              <a:ext uri="{FF2B5EF4-FFF2-40B4-BE49-F238E27FC236}">
                <a16:creationId xmlns:a16="http://schemas.microsoft.com/office/drawing/2014/main" id="{B49D9D6F-DA63-374E-D24D-C43E59235E71}"/>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pic>
        <p:nvPicPr>
          <p:cNvPr id="6" name="Content Placeholder 5">
            <a:extLst>
              <a:ext uri="{FF2B5EF4-FFF2-40B4-BE49-F238E27FC236}">
                <a16:creationId xmlns:a16="http://schemas.microsoft.com/office/drawing/2014/main" id="{FCA01B1B-EA7D-CD38-BC1A-EB47B3BD66A1}"/>
              </a:ext>
            </a:extLst>
          </p:cNvPr>
          <p:cNvPicPr>
            <a:picLocks noGrp="1" noChangeAspect="1"/>
          </p:cNvPicPr>
          <p:nvPr>
            <p:ph idx="4294967295"/>
          </p:nvPr>
        </p:nvPicPr>
        <p:blipFill>
          <a:blip r:embed="rId3"/>
          <a:stretch>
            <a:fillRect/>
          </a:stretch>
        </p:blipFill>
        <p:spPr>
          <a:xfrm>
            <a:off x="1026488" y="1674235"/>
            <a:ext cx="9745589" cy="4351338"/>
          </a:xfrm>
          <a:prstGeom prst="rect">
            <a:avLst/>
          </a:prstGeom>
        </p:spPr>
      </p:pic>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pic>
        <p:nvPicPr>
          <p:cNvPr id="6" name="Content Placeholder 5">
            <a:extLst>
              <a:ext uri="{FF2B5EF4-FFF2-40B4-BE49-F238E27FC236}">
                <a16:creationId xmlns:a16="http://schemas.microsoft.com/office/drawing/2014/main" id="{7FCC90FB-D23B-37BA-74BC-712089EB3988}"/>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E0AC8A3B-7293-F7AB-4298-BD639EF148E0}"/>
              </a:ext>
            </a:extLst>
          </p:cNvPr>
          <p:cNvPicPr>
            <a:picLocks noChangeAspect="1"/>
          </p:cNvPicPr>
          <p:nvPr/>
        </p:nvPicPr>
        <p:blipFill>
          <a:blip r:embed="rId3"/>
          <a:stretch>
            <a:fillRect/>
          </a:stretch>
        </p:blipFill>
        <p:spPr>
          <a:xfrm>
            <a:off x="1857591" y="2418524"/>
            <a:ext cx="7570426" cy="301415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2FB61EB4-2215-34E9-40A4-A45322108457}"/>
              </a:ext>
            </a:extLst>
          </p:cNvPr>
          <p:cNvPicPr>
            <a:picLocks noChangeAspect="1"/>
          </p:cNvPicPr>
          <p:nvPr/>
        </p:nvPicPr>
        <p:blipFill>
          <a:blip r:embed="rId3"/>
          <a:stretch>
            <a:fillRect/>
          </a:stretch>
        </p:blipFill>
        <p:spPr>
          <a:xfrm>
            <a:off x="2651084" y="1542832"/>
            <a:ext cx="6570975" cy="4482741"/>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6570481" cy="363437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endParaRPr lang="en-CA" sz="1800" b="0" i="0" u="none" strike="noStrike" baseline="0" dirty="0">
              <a:solidFill>
                <a:srgbClr val="292929"/>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07632197-3A6A-74B3-2752-237A5B84EF77}"/>
              </a:ext>
            </a:extLst>
          </p:cNvPr>
          <p:cNvSpPr txBox="1"/>
          <p:nvPr/>
        </p:nvSpPr>
        <p:spPr>
          <a:xfrm>
            <a:off x="770011" y="1522845"/>
            <a:ext cx="8373989" cy="3447098"/>
          </a:xfrm>
          <a:prstGeom prst="rect">
            <a:avLst/>
          </a:prstGeom>
          <a:noFill/>
        </p:spPr>
        <p:txBody>
          <a:bodyPr wrap="square">
            <a:spAutoFit/>
          </a:bodyPr>
          <a:lstStyle/>
          <a:p>
            <a:pPr algn="l"/>
            <a:endParaRPr lang="en-CA" sz="1400" b="0" i="0" u="none" strike="noStrike" baseline="0" dirty="0">
              <a:solidFill>
                <a:srgbClr val="000000"/>
              </a:solidFill>
              <a:latin typeface="Arial" panose="020B0604020202020204" pitchFamily="34" charset="0"/>
            </a:endParaRPr>
          </a:p>
          <a:p>
            <a:r>
              <a:rPr lang="en-CA" dirty="0">
                <a:solidFill>
                  <a:schemeClr val="tx2"/>
                </a:solidFill>
              </a:rPr>
              <a:t>•Summary of methodologies</a:t>
            </a:r>
          </a:p>
          <a:p>
            <a:r>
              <a:rPr lang="en-CA" dirty="0">
                <a:solidFill>
                  <a:schemeClr val="tx2"/>
                </a:solidFill>
              </a:rPr>
              <a:t>-Data Collection through API</a:t>
            </a:r>
          </a:p>
          <a:p>
            <a:r>
              <a:rPr lang="en-US" dirty="0">
                <a:solidFill>
                  <a:schemeClr val="tx2"/>
                </a:solidFill>
              </a:rPr>
              <a:t>-Data Collection with Web Scraping</a:t>
            </a:r>
          </a:p>
          <a:p>
            <a:r>
              <a:rPr lang="en-CA" dirty="0">
                <a:solidFill>
                  <a:schemeClr val="tx2"/>
                </a:solidFill>
              </a:rPr>
              <a:t>-Data Wrangling</a:t>
            </a:r>
          </a:p>
          <a:p>
            <a:r>
              <a:rPr lang="en-US" dirty="0">
                <a:solidFill>
                  <a:schemeClr val="tx2"/>
                </a:solidFill>
              </a:rPr>
              <a:t>-Data Analysis with SQL</a:t>
            </a:r>
          </a:p>
          <a:p>
            <a:r>
              <a:rPr lang="en-US" dirty="0">
                <a:solidFill>
                  <a:schemeClr val="tx2"/>
                </a:solidFill>
              </a:rPr>
              <a:t>-Data Analysis with Data Visualization</a:t>
            </a:r>
          </a:p>
          <a:p>
            <a:endParaRPr lang="en-CA" dirty="0">
              <a:solidFill>
                <a:schemeClr val="tx2"/>
              </a:solidFill>
            </a:endParaRPr>
          </a:p>
          <a:p>
            <a:r>
              <a:rPr lang="en-CA" dirty="0">
                <a:solidFill>
                  <a:schemeClr val="tx2"/>
                </a:solidFill>
              </a:rPr>
              <a:t>•Summary of all results</a:t>
            </a:r>
          </a:p>
          <a:p>
            <a:r>
              <a:rPr lang="en-CA" dirty="0">
                <a:solidFill>
                  <a:schemeClr val="tx2"/>
                </a:solidFill>
              </a:rPr>
              <a:t>-Exploratory Data Analysis result</a:t>
            </a:r>
          </a:p>
          <a:p>
            <a:r>
              <a:rPr lang="en-CA" dirty="0">
                <a:solidFill>
                  <a:schemeClr val="tx2"/>
                </a:solidFill>
              </a:rPr>
              <a:t>-Interactive analytics in screenshots</a:t>
            </a:r>
          </a:p>
          <a:p>
            <a:r>
              <a:rPr lang="en-CA" dirty="0">
                <a:solidFill>
                  <a:schemeClr val="tx2"/>
                </a:solidFill>
              </a:rPr>
              <a:t>-Analytics result</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CC3E1F26-939D-906F-3936-6E7799D9E449}"/>
              </a:ext>
            </a:extLst>
          </p:cNvPr>
          <p:cNvPicPr>
            <a:picLocks noChangeAspect="1"/>
          </p:cNvPicPr>
          <p:nvPr/>
        </p:nvPicPr>
        <p:blipFill>
          <a:blip r:embed="rId3"/>
          <a:stretch>
            <a:fillRect/>
          </a:stretch>
        </p:blipFill>
        <p:spPr>
          <a:xfrm>
            <a:off x="2604654" y="1293541"/>
            <a:ext cx="6982691" cy="529429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2987951" cy="4351338"/>
          </a:xfrm>
          <a:prstGeom prst="rect">
            <a:avLst/>
          </a:prstGeom>
        </p:spPr>
        <p:txBody>
          <a:bodyPr>
            <a:normAutofit/>
          </a:bodyPr>
          <a:lstStyle/>
          <a:p>
            <a:pPr algn="l"/>
            <a:endParaRPr lang="en-CA" sz="1800" b="0" i="0" u="none" strike="noStrike" baseline="0" dirty="0">
              <a:solidFill>
                <a:srgbClr val="000000"/>
              </a:solidFill>
              <a:latin typeface="Abadi" panose="020B0604020104020204" pitchFamily="34" charset="0"/>
            </a:endParaRPr>
          </a:p>
          <a:p>
            <a:r>
              <a:rPr lang="en-US" sz="1800" b="0" i="0" u="none" strike="noStrike" baseline="0" dirty="0">
                <a:solidFill>
                  <a:srgbClr val="000000"/>
                </a:solidFill>
                <a:latin typeface="Abadi" panose="020B0604020104020204" pitchFamily="34" charset="0"/>
              </a:rPr>
              <a:t>We determined the booster that have carried the maximum payload using a subquery in the </a:t>
            </a:r>
            <a:r>
              <a:rPr lang="en-US" sz="1800" b="0" i="0" u="none" strike="noStrike" baseline="0" dirty="0" err="1">
                <a:solidFill>
                  <a:srgbClr val="000000"/>
                </a:solidFill>
                <a:latin typeface="Abadi" panose="020B0604020104020204" pitchFamily="34" charset="0"/>
              </a:rPr>
              <a:t>WHEREclause</a:t>
            </a:r>
            <a:r>
              <a:rPr lang="en-US" sz="1800" b="0" i="0" u="none" strike="noStrike" baseline="0" dirty="0">
                <a:solidFill>
                  <a:srgbClr val="000000"/>
                </a:solidFill>
                <a:latin typeface="Abadi" panose="020B0604020104020204" pitchFamily="34" charset="0"/>
              </a:rPr>
              <a:t> and the MAX() function.</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CDBA6985-4FCD-0E0A-F6C8-E2586DF7A7AA}"/>
              </a:ext>
            </a:extLst>
          </p:cNvPr>
          <p:cNvPicPr>
            <a:picLocks noChangeAspect="1"/>
          </p:cNvPicPr>
          <p:nvPr/>
        </p:nvPicPr>
        <p:blipFill>
          <a:blip r:embed="rId3"/>
          <a:stretch>
            <a:fillRect/>
          </a:stretch>
        </p:blipFill>
        <p:spPr>
          <a:xfrm>
            <a:off x="4581055" y="1388385"/>
            <a:ext cx="6018415" cy="4838007"/>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pic>
        <p:nvPicPr>
          <p:cNvPr id="6" name="Content Placeholder 5">
            <a:extLst>
              <a:ext uri="{FF2B5EF4-FFF2-40B4-BE49-F238E27FC236}">
                <a16:creationId xmlns:a16="http://schemas.microsoft.com/office/drawing/2014/main" id="{FFC248AF-06DF-18DC-EA0D-F02B9590B633}"/>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19B108E5-20B2-6BA3-0E78-02D6A26B1E49}"/>
              </a:ext>
            </a:extLst>
          </p:cNvPr>
          <p:cNvPicPr>
            <a:picLocks noChangeAspect="1"/>
          </p:cNvPicPr>
          <p:nvPr/>
        </p:nvPicPr>
        <p:blipFill>
          <a:blip r:embed="rId3"/>
          <a:stretch>
            <a:fillRect/>
          </a:stretch>
        </p:blipFill>
        <p:spPr>
          <a:xfrm>
            <a:off x="2174488" y="1283190"/>
            <a:ext cx="7345342" cy="5144021"/>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FFE6EEE7-7A33-08C5-167B-67A78676D3FB}"/>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F19C4731-3204-089A-C915-6125B71BA1F7}"/>
              </a:ext>
            </a:extLst>
          </p:cNvPr>
          <p:cNvPicPr>
            <a:picLocks noGrp="1" noChangeAspect="1"/>
          </p:cNvPicPr>
          <p:nvPr>
            <p:ph idx="4294967295"/>
          </p:nvPr>
        </p:nvPicPr>
        <p:blipFill>
          <a:blip r:embed="rId3"/>
          <a:stretch>
            <a:fillRect/>
          </a:stretch>
        </p:blipFill>
        <p:spPr>
          <a:xfrm>
            <a:off x="770010" y="1825625"/>
            <a:ext cx="9745589" cy="4351338"/>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4" name="Picture 3">
            <a:extLst>
              <a:ext uri="{FF2B5EF4-FFF2-40B4-BE49-F238E27FC236}">
                <a16:creationId xmlns:a16="http://schemas.microsoft.com/office/drawing/2014/main" id="{E52DCFBA-1CDC-7A5E-14FD-01525F719688}"/>
              </a:ext>
            </a:extLst>
          </p:cNvPr>
          <p:cNvPicPr>
            <a:picLocks noChangeAspect="1"/>
          </p:cNvPicPr>
          <p:nvPr/>
        </p:nvPicPr>
        <p:blipFill>
          <a:blip r:embed="rId3"/>
          <a:stretch>
            <a:fillRect/>
          </a:stretch>
        </p:blipFill>
        <p:spPr>
          <a:xfrm>
            <a:off x="1374371" y="1404851"/>
            <a:ext cx="9443258" cy="4048298"/>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7" name="Picture 6">
            <a:extLst>
              <a:ext uri="{FF2B5EF4-FFF2-40B4-BE49-F238E27FC236}">
                <a16:creationId xmlns:a16="http://schemas.microsoft.com/office/drawing/2014/main" id="{04EC5D3F-7626-B525-7D3D-583445E52850}"/>
              </a:ext>
            </a:extLst>
          </p:cNvPr>
          <p:cNvPicPr>
            <a:picLocks noChangeAspect="1"/>
          </p:cNvPicPr>
          <p:nvPr/>
        </p:nvPicPr>
        <p:blipFill>
          <a:blip r:embed="rId3"/>
          <a:stretch>
            <a:fillRect/>
          </a:stretch>
        </p:blipFill>
        <p:spPr>
          <a:xfrm>
            <a:off x="1208116" y="1666702"/>
            <a:ext cx="9775767" cy="3524596"/>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754660"/>
            <a:ext cx="5660840" cy="4852086"/>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dirty="0"/>
              <a:t>Project background and context</a:t>
            </a:r>
          </a:p>
          <a:p>
            <a:pPr>
              <a:spcBef>
                <a:spcPts val="1400"/>
              </a:spcBef>
            </a:pPr>
            <a:r>
              <a:rPr lang="en-US" dirty="0"/>
              <a:t>Project Background and </a:t>
            </a:r>
            <a:r>
              <a:rPr lang="en-US" dirty="0" err="1"/>
              <a:t>ContextSpaceX</a:t>
            </a:r>
            <a:r>
              <a:rPr lang="en-US" dirty="0"/>
              <a:t> advertises a Falcon 9 rocket launch on its website at a cost of $62 </a:t>
            </a:r>
            <a:r>
              <a:rPr lang="en-US" dirty="0" err="1"/>
              <a:t>millionOther</a:t>
            </a:r>
            <a:r>
              <a:rPr lang="en-US" dirty="0"/>
              <a:t> vendors cost up to $165 million each, with much of the savings coming from Space X’s reusability. If we can determine that the rocket is reusable, we can determine the launch cost. Another company could use this information if they wanted to bid against Space X for a rocket launch. The goal of this project is to create a machine learning pipeline to analyze the feasibility of rocket reusability.</a:t>
            </a:r>
          </a:p>
          <a:p>
            <a:pPr marL="0" indent="0">
              <a:spcBef>
                <a:spcPts val="1400"/>
              </a:spcBef>
              <a:buNone/>
            </a:pPr>
            <a:r>
              <a:rPr lang="en-US" dirty="0"/>
              <a:t>Problems you want to find answers</a:t>
            </a:r>
          </a:p>
          <a:p>
            <a:pPr>
              <a:spcBef>
                <a:spcPts val="1400"/>
              </a:spcBef>
            </a:pPr>
            <a:r>
              <a:rPr lang="en-US" dirty="0"/>
              <a:t>-What factors determine whether a rocket will land successfully?</a:t>
            </a:r>
          </a:p>
          <a:p>
            <a:pPr>
              <a:spcBef>
                <a:spcPts val="1400"/>
              </a:spcBef>
            </a:pPr>
            <a:r>
              <a:rPr lang="en-US" dirty="0"/>
              <a:t>-Interactions between various features that determine the probability of a successful landing.</a:t>
            </a:r>
          </a:p>
          <a:p>
            <a:pPr>
              <a:spcBef>
                <a:spcPts val="1400"/>
              </a:spcBef>
            </a:pPr>
            <a:r>
              <a:rPr lang="en-US" dirty="0"/>
              <a:t>-What operating conditions need to be in place to ensure a successful landing plan.</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pic>
        <p:nvPicPr>
          <p:cNvPr id="4" name="Content Placeholder 3">
            <a:extLst>
              <a:ext uri="{FF2B5EF4-FFF2-40B4-BE49-F238E27FC236}">
                <a16:creationId xmlns:a16="http://schemas.microsoft.com/office/drawing/2014/main" id="{7167878E-218D-52CE-F885-2A83A758ED13}"/>
              </a:ext>
            </a:extLst>
          </p:cNvPr>
          <p:cNvPicPr>
            <a:picLocks noGrp="1" noChangeAspect="1"/>
          </p:cNvPicPr>
          <p:nvPr>
            <p:ph idx="4294967295"/>
          </p:nvPr>
        </p:nvPicPr>
        <p:blipFill>
          <a:blip r:embed="rId3"/>
          <a:stretch>
            <a:fillRect/>
          </a:stretch>
        </p:blipFill>
        <p:spPr>
          <a:xfrm>
            <a:off x="770011" y="1825625"/>
            <a:ext cx="10414662" cy="4351338"/>
          </a:xfrm>
          <a:prstGeom prst="rect">
            <a:avLst/>
          </a:prstGeom>
        </p:spPr>
      </p:pic>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4BAAF69C-27E5-3689-8C20-202964DDCDBC}"/>
              </a:ext>
            </a:extLst>
          </p:cNvPr>
          <p:cNvPicPr>
            <a:picLocks noChangeAspect="1"/>
          </p:cNvPicPr>
          <p:nvPr/>
        </p:nvPicPr>
        <p:blipFill>
          <a:blip r:embed="rId3"/>
          <a:stretch>
            <a:fillRect/>
          </a:stretch>
        </p:blipFill>
        <p:spPr>
          <a:xfrm>
            <a:off x="1490749" y="2061556"/>
            <a:ext cx="9210502" cy="2734887"/>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5C831A2C-7892-8960-7E85-5F4295C3A921}"/>
              </a:ext>
            </a:extLst>
          </p:cNvPr>
          <p:cNvPicPr>
            <a:picLocks noChangeAspect="1"/>
          </p:cNvPicPr>
          <p:nvPr/>
        </p:nvPicPr>
        <p:blipFill>
          <a:blip r:embed="rId3"/>
          <a:stretch>
            <a:fillRect/>
          </a:stretch>
        </p:blipFill>
        <p:spPr>
          <a:xfrm>
            <a:off x="5944344" y="2021566"/>
            <a:ext cx="5842496" cy="4204826"/>
          </a:xfrm>
          <a:prstGeom prst="rect">
            <a:avLst/>
          </a:prstGeom>
        </p:spPr>
      </p:pic>
      <p:sp>
        <p:nvSpPr>
          <p:cNvPr id="7" name="TextBox 6">
            <a:extLst>
              <a:ext uri="{FF2B5EF4-FFF2-40B4-BE49-F238E27FC236}">
                <a16:creationId xmlns:a16="http://schemas.microsoft.com/office/drawing/2014/main" id="{3876AF51-A820-A0C4-7E7D-EF2382B43ECE}"/>
              </a:ext>
            </a:extLst>
          </p:cNvPr>
          <p:cNvSpPr txBox="1"/>
          <p:nvPr/>
        </p:nvSpPr>
        <p:spPr>
          <a:xfrm>
            <a:off x="634314" y="2609545"/>
            <a:ext cx="4679091" cy="1915909"/>
          </a:xfrm>
          <a:prstGeom prst="rect">
            <a:avLst/>
          </a:prstGeom>
          <a:noFill/>
        </p:spPr>
        <p:txBody>
          <a:bodyPr wrap="square">
            <a:spAutoFit/>
          </a:bodyPr>
          <a:lstStyle/>
          <a:p>
            <a:pPr algn="l"/>
            <a:endParaRPr lang="en-CA" sz="1050" b="0" i="0" u="none" strike="noStrike" baseline="0" dirty="0">
              <a:solidFill>
                <a:srgbClr val="000000"/>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r>
              <a:rPr lang="en-CA" sz="1800" b="0" i="0" u="none" strike="noStrike" baseline="0" dirty="0">
                <a:solidFill>
                  <a:srgbClr val="292929"/>
                </a:solidFill>
                <a:latin typeface="Abadi" panose="020B0604020104020204" pitchFamily="34" charset="0"/>
              </a:rPr>
              <a:t>We can conclude that:</a:t>
            </a:r>
          </a:p>
          <a:p>
            <a:r>
              <a:rPr lang="en-US" sz="1800" b="0" i="0" u="none" strike="noStrike" baseline="0" dirty="0">
                <a:solidFill>
                  <a:srgbClr val="292929"/>
                </a:solidFill>
                <a:latin typeface="Abadi" panose="020B0604020104020204" pitchFamily="34" charset="0"/>
              </a:rPr>
              <a:t>The larger the flight amount at a launch site, the greater the success rate at a launch site.</a:t>
            </a:r>
          </a:p>
          <a:p>
            <a:r>
              <a:rPr lang="en-US" sz="1800" b="0" i="0" u="none" strike="noStrike" baseline="0" dirty="0">
                <a:solidFill>
                  <a:srgbClr val="000000"/>
                </a:solidFill>
                <a:latin typeface="Abadi" panose="020B0604020104020204" pitchFamily="34" charset="0"/>
              </a:rPr>
              <a:t>Launch success rate started to increase in 2013 till 2020.</a:t>
            </a:r>
          </a:p>
          <a:p>
            <a:r>
              <a:rPr lang="en-US" sz="1800" b="0" i="0" u="none" strike="noStrike" baseline="0" dirty="0">
                <a:solidFill>
                  <a:srgbClr val="292929"/>
                </a:solidFill>
                <a:latin typeface="Abadi" panose="020B0604020104020204" pitchFamily="34" charset="0"/>
              </a:rPr>
              <a:t>Orbits </a:t>
            </a:r>
            <a:r>
              <a:rPr lang="en-US" sz="1800" b="0" i="0" u="none" strike="noStrike" baseline="0" dirty="0">
                <a:solidFill>
                  <a:srgbClr val="000000"/>
                </a:solidFill>
                <a:latin typeface="Abadi" panose="020B0604020104020204" pitchFamily="34" charset="0"/>
              </a:rPr>
              <a:t>ES-L1, GEO, HEO, SSO, VLEO had the most success rate.</a:t>
            </a:r>
          </a:p>
          <a:p>
            <a:r>
              <a:rPr lang="en-US" sz="1800" b="0" i="0" u="none" strike="noStrike" baseline="0" dirty="0">
                <a:solidFill>
                  <a:srgbClr val="292929"/>
                </a:solidFill>
                <a:latin typeface="Abadi" panose="020B0604020104020204" pitchFamily="34" charset="0"/>
              </a:rPr>
              <a:t>KSC LC-39A had the most successful launches of any sites.</a:t>
            </a:r>
          </a:p>
          <a:p>
            <a:r>
              <a:rPr lang="en-US" sz="1800" b="0" i="0" u="none" strike="noStrike" baseline="0" dirty="0">
                <a:solidFill>
                  <a:srgbClr val="292929"/>
                </a:solidFill>
                <a:latin typeface="Abadi" panose="020B0604020104020204" pitchFamily="34" charset="0"/>
              </a:rPr>
              <a:t>The Decision tree classifier is the best machine learning algorithm for this task.</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 was collected through various methods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 collection was done by making get requests to the SpaceX API</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decoded the response content into Json using the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function call and converted it into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using </a:t>
            </a:r>
            <a:r>
              <a:rPr lang="en-US" sz="2200" dirty="0" err="1">
                <a:solidFill>
                  <a:schemeClr val="accent3">
                    <a:lumMod val="25000"/>
                  </a:schemeClr>
                </a:solidFill>
                <a:latin typeface="Abadi" panose="020B0604020104020204" pitchFamily="34" charset="0"/>
              </a:rPr>
              <a:t>json_normalize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 was cleaned, missing values ​​were checked and filled in where necessary</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-Falcon 9 launch records were scraped from Wikipedia using </a:t>
            </a:r>
            <a:r>
              <a:rPr lang="en-US" sz="2200" dirty="0" err="1">
                <a:solidFill>
                  <a:schemeClr val="accent3">
                    <a:lumMod val="25000"/>
                  </a:schemeClr>
                </a:solidFill>
                <a:latin typeface="Abadi" panose="020B0604020104020204" pitchFamily="34" charset="0"/>
              </a:rPr>
              <a:t>BeautifulSoup</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-Launch records were extracted as an HTML table, parsed and converted into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for future analysis</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SpaceX API to collect data, clean</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requested data and did some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basic data wrangling and</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formatting.</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4A26CD7B-0AE6-7D92-B91C-96D43ABB137C}"/>
              </a:ext>
            </a:extLst>
          </p:cNvPr>
          <p:cNvPicPr>
            <a:picLocks noChangeAspect="1"/>
          </p:cNvPicPr>
          <p:nvPr/>
        </p:nvPicPr>
        <p:blipFill>
          <a:blip r:embed="rId3"/>
          <a:stretch>
            <a:fillRect/>
          </a:stretch>
        </p:blipFill>
        <p:spPr>
          <a:xfrm>
            <a:off x="5853989" y="1179222"/>
            <a:ext cx="5721565" cy="5247989"/>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gn="l"/>
            <a:endParaRPr lang="en-CA" sz="1800" b="0" i="0" u="none" strike="noStrike" baseline="0" dirty="0">
              <a:solidFill>
                <a:srgbClr val="000000"/>
              </a:solidFill>
              <a:latin typeface="Abadi" panose="020B0604020104020204" pitchFamily="34" charset="0"/>
            </a:endParaRPr>
          </a:p>
          <a:p>
            <a:r>
              <a:rPr lang="en-US" altLang="zh-CN" sz="1800" dirty="0">
                <a:solidFill>
                  <a:srgbClr val="292929"/>
                </a:solidFill>
                <a:latin typeface="Abadi" panose="020B0604020104020204" pitchFamily="34" charset="0"/>
              </a:rPr>
              <a:t>A</a:t>
            </a:r>
            <a:r>
              <a:rPr lang="en-US" sz="1800" b="0" i="0" u="none" strike="noStrike" baseline="0" dirty="0">
                <a:solidFill>
                  <a:srgbClr val="292929"/>
                </a:solidFill>
                <a:latin typeface="Abadi" panose="020B0604020104020204" pitchFamily="34" charset="0"/>
              </a:rPr>
              <a:t>pplied web scrapping to </a:t>
            </a:r>
            <a:r>
              <a:rPr lang="en-US" sz="1800" b="0" i="0" u="none" strike="noStrike" baseline="0" dirty="0" err="1">
                <a:solidFill>
                  <a:srgbClr val="292929"/>
                </a:solidFill>
                <a:latin typeface="Abadi" panose="020B0604020104020204" pitchFamily="34" charset="0"/>
              </a:rPr>
              <a:t>webscrap</a:t>
            </a:r>
            <a:r>
              <a:rPr lang="en-US" sz="1800" b="0" i="0" u="none" strike="noStrike" baseline="0" dirty="0">
                <a:solidFill>
                  <a:srgbClr val="292929"/>
                </a:solidFill>
                <a:latin typeface="Abadi" panose="020B0604020104020204" pitchFamily="34" charset="0"/>
              </a:rPr>
              <a:t> Falcon 9 launch records with </a:t>
            </a:r>
            <a:r>
              <a:rPr lang="en-US" sz="1800" b="0" i="0" u="none" strike="noStrike" baseline="0" dirty="0" err="1">
                <a:solidFill>
                  <a:srgbClr val="292929"/>
                </a:solidFill>
                <a:latin typeface="Abadi" panose="020B0604020104020204" pitchFamily="34" charset="0"/>
              </a:rPr>
              <a:t>BeautifulSoup</a:t>
            </a:r>
            <a:r>
              <a:rPr lang="en-US" sz="1800" b="0" i="0" u="none" strike="noStrike" baseline="0" dirty="0">
                <a:solidFill>
                  <a:srgbClr val="292929"/>
                </a:solidFill>
                <a:latin typeface="Abadi" panose="020B0604020104020204" pitchFamily="34" charset="0"/>
              </a:rPr>
              <a:t> </a:t>
            </a:r>
          </a:p>
          <a:p>
            <a:r>
              <a:rPr lang="en-US" altLang="zh-CN" sz="1800" dirty="0">
                <a:solidFill>
                  <a:srgbClr val="292929"/>
                </a:solidFill>
                <a:latin typeface="Abadi" panose="020B0604020104020204" pitchFamily="34" charset="0"/>
              </a:rPr>
              <a:t>P</a:t>
            </a:r>
            <a:r>
              <a:rPr lang="en-US" sz="1800" b="0" i="0" u="none" strike="noStrike" baseline="0" dirty="0">
                <a:solidFill>
                  <a:srgbClr val="292929"/>
                </a:solidFill>
                <a:latin typeface="Abadi" panose="020B0604020104020204" pitchFamily="34" charset="0"/>
              </a:rPr>
              <a:t>arsed the table and converted it into a pandas </a:t>
            </a:r>
            <a:r>
              <a:rPr lang="en-US" sz="1800" b="0" i="0" u="none" strike="noStrike" baseline="0" dirty="0" err="1">
                <a:solidFill>
                  <a:srgbClr val="292929"/>
                </a:solidFill>
                <a:latin typeface="Abadi" panose="020B0604020104020204" pitchFamily="34" charset="0"/>
              </a:rPr>
              <a:t>dataframe</a:t>
            </a:r>
            <a:r>
              <a:rPr lang="en-US" sz="1800" b="0" i="0" u="none" strike="noStrike" baseline="0" dirty="0">
                <a:solidFill>
                  <a:srgbClr val="292929"/>
                </a:solidFill>
                <a:latin typeface="Abadi" panose="020B0604020104020204" pitchFamily="34" charset="0"/>
              </a:rPr>
              <a: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3440FE09-7EFC-CE89-7FE4-DFA3F6C90F00}"/>
              </a:ext>
            </a:extLst>
          </p:cNvPr>
          <p:cNvPicPr>
            <a:picLocks noChangeAspect="1"/>
          </p:cNvPicPr>
          <p:nvPr/>
        </p:nvPicPr>
        <p:blipFill>
          <a:blip r:embed="rId3"/>
          <a:stretch>
            <a:fillRect/>
          </a:stretch>
        </p:blipFill>
        <p:spPr>
          <a:xfrm>
            <a:off x="6344371" y="430789"/>
            <a:ext cx="5773488" cy="6330739"/>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108</TotalTime>
  <Words>1163</Words>
  <Application>Microsoft Office PowerPoint</Application>
  <PresentationFormat>Widescreen</PresentationFormat>
  <Paragraphs>189</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Bruce Wang</cp:lastModifiedBy>
  <cp:revision>200</cp:revision>
  <dcterms:created xsi:type="dcterms:W3CDTF">2021-04-29T18:58:34Z</dcterms:created>
  <dcterms:modified xsi:type="dcterms:W3CDTF">2024-09-11T18:14:18Z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